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69" r:id="rId5"/>
    <p:sldId id="259" r:id="rId6"/>
    <p:sldId id="270" r:id="rId7"/>
    <p:sldId id="271" r:id="rId8"/>
    <p:sldId id="272" r:id="rId9"/>
    <p:sldId id="273" r:id="rId10"/>
    <p:sldId id="274" r:id="rId11"/>
    <p:sldId id="280" r:id="rId12"/>
    <p:sldId id="261" r:id="rId13"/>
    <p:sldId id="276" r:id="rId14"/>
    <p:sldId id="277" r:id="rId15"/>
    <p:sldId id="278" r:id="rId16"/>
    <p:sldId id="263" r:id="rId17"/>
    <p:sldId id="286" r:id="rId18"/>
    <p:sldId id="281" r:id="rId19"/>
    <p:sldId id="282" r:id="rId20"/>
    <p:sldId id="265" r:id="rId21"/>
    <p:sldId id="283" r:id="rId22"/>
    <p:sldId id="284" r:id="rId23"/>
    <p:sldId id="285" r:id="rId24"/>
    <p:sldId id="287" r:id="rId25"/>
    <p:sldId id="266" r:id="rId26"/>
    <p:sldId id="289" r:id="rId27"/>
    <p:sldId id="267" r:id="rId28"/>
    <p:sldId id="288" r:id="rId29"/>
    <p:sldId id="290" r:id="rId30"/>
    <p:sldId id="291" r:id="rId31"/>
    <p:sldId id="292" r:id="rId32"/>
    <p:sldId id="293" r:id="rId33"/>
    <p:sldId id="295" r:id="rId34"/>
    <p:sldId id="294" r:id="rId35"/>
    <p:sldId id="260" r:id="rId36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2A16261-C19C-291F-336F-A18681FE0B1A}" name="차수빈(통계학과)" initials="차" userId="S::dorocy02@i.ewha.ac.kr::754b9cab-28ec-40a9-ab6e-e2ef21c99d4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4599F94E-CEE6-441E-89CC-EB005ECD8F06}">
      <a14:m xmlns:a14="http://schemas.microsoft.com/office/drawing/2010/main">
        <m:mathPr xmlns:m="http://schemas.openxmlformats.org/officeDocument/2006/math">
          <m:brkBin m:val="before"/>
          <m:brkBinSub m:val="--"/>
        </m:mathPr>
      </a14:m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 autoAdjust="0"/>
    <p:restoredTop sz="94610"/>
  </p:normalViewPr>
  <p:slideViewPr>
    <p:cSldViewPr snapToGrid="0" snapToObjects="1">
      <p:cViewPr varScale="1">
        <p:scale>
          <a:sx n="44" d="100"/>
          <a:sy n="44" d="100"/>
        </p:scale>
        <p:origin x="66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844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1386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1626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813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564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2656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3568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1452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10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9762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684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7979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6165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98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858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0412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8269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693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7897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54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624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364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5277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444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780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46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638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033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125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604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09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jpe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jpeg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0B658B-BCEF-4B5C-870D-35BBC3882DBB}"/>
              </a:ext>
            </a:extLst>
          </p:cNvPr>
          <p:cNvSpPr txBox="1"/>
          <p:nvPr/>
        </p:nvSpPr>
        <p:spPr>
          <a:xfrm>
            <a:off x="661851" y="6078583"/>
            <a:ext cx="124155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Playing Atari with </a:t>
            </a:r>
          </a:p>
          <a:p>
            <a:r>
              <a:rPr lang="en-US" altLang="ko-KR" sz="60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Deep Reinforcement Learning</a:t>
            </a:r>
            <a:endParaRPr lang="ko-KR" altLang="en-US" sz="6000" dirty="0">
              <a:latin typeface="a아시아헤드4" panose="02020600000000000000" pitchFamily="18" charset="-127"/>
              <a:ea typeface="a아시아헤드4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B96339-CF42-4896-9AF0-3A5824BC743F}"/>
              </a:ext>
            </a:extLst>
          </p:cNvPr>
          <p:cNvSpPr txBox="1"/>
          <p:nvPr/>
        </p:nvSpPr>
        <p:spPr>
          <a:xfrm>
            <a:off x="661851" y="8220891"/>
            <a:ext cx="4946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고급심화 차수빈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#1. Backgrounds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Model-Based vs Model-Free</a:t>
            </a:r>
            <a:r>
              <a:rPr lang="ko-KR" altLang="en-US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45F7C74-59EC-4AE7-65E5-BA008F575C55}"/>
              </a:ext>
            </a:extLst>
          </p:cNvPr>
          <p:cNvCxnSpPr>
            <a:cxnSpLocks/>
          </p:cNvCxnSpPr>
          <p:nvPr/>
        </p:nvCxnSpPr>
        <p:spPr>
          <a:xfrm>
            <a:off x="8577937" y="2482109"/>
            <a:ext cx="0" cy="7561777"/>
          </a:xfrm>
          <a:prstGeom prst="line">
            <a:avLst/>
          </a:prstGeom>
          <a:ln>
            <a:solidFill>
              <a:srgbClr val="0046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36800A5-B008-8F22-4051-B6FD29BACBD1}"/>
              </a:ext>
            </a:extLst>
          </p:cNvPr>
          <p:cNvSpPr txBox="1"/>
          <p:nvPr/>
        </p:nvSpPr>
        <p:spPr>
          <a:xfrm>
            <a:off x="3066141" y="2524886"/>
            <a:ext cx="2416628" cy="52322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Model-Based</a:t>
            </a:r>
            <a:endParaRPr lang="ko-KR" altLang="en-US" sz="2800" b="1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AF9524-4344-732F-28DC-ACD45937692B}"/>
              </a:ext>
            </a:extLst>
          </p:cNvPr>
          <p:cNvSpPr txBox="1"/>
          <p:nvPr/>
        </p:nvSpPr>
        <p:spPr>
          <a:xfrm>
            <a:off x="12031364" y="2536548"/>
            <a:ext cx="2200869" cy="52322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Model-Free</a:t>
            </a:r>
            <a:endParaRPr lang="ko-KR" altLang="en-US" sz="2800" b="1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28616A5-A228-EA16-D453-C4E8849D7DCA}"/>
                  </a:ext>
                </a:extLst>
              </p:cNvPr>
              <p:cNvSpPr txBox="1"/>
              <p:nvPr/>
            </p:nvSpPr>
            <p:spPr>
              <a:xfrm>
                <a:off x="164955" y="3280715"/>
                <a:ext cx="16888603" cy="6590907"/>
              </a:xfrm>
              <a:prstGeom prst="rect">
                <a:avLst/>
              </a:prstGeom>
              <a:noFill/>
            </p:spPr>
            <p:txBody>
              <a:bodyPr wrap="square" numCol="2" spcCol="360000" rtlCol="0">
                <a:spAutoFit/>
              </a:bodyPr>
              <a:lstStyle/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MDP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대한 정보가 있을 때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즉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Sup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sub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sup>
                    </m:sSubSup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와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Sup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𝑃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  <m:sSup>
                          <m:sSup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′</m:t>
                            </m:r>
                          </m:sup>
                        </m:sSup>
                      </m:sub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sup>
                    </m:sSubSup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알 때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환경에 대해 알고 있으며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행동에 따른 환경의 변화를 아는 알고리즘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어떤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state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 어떤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action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 최고의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reward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주는 지 이미 알 때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환경이 어떻게 동작하는지 알기에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exploration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 필요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x</a:t>
                </a: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MDP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대한 정보가 없을 때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즉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Sup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sub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sup>
                    </m:sSubSup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와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Sup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𝑃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  <m:sSup>
                          <m:sSup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′</m:t>
                            </m:r>
                          </m:sup>
                        </m:sSup>
                      </m:sub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sup>
                    </m:sSubSup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모를 때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환경에 대해 알지 못하고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환경이 알려주는 다음 단계와 보상을 수동적으로 얻게 됨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환경이 어떻게 동작하는지 모르기 때문에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exploration(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탐사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해야 함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이러한 과정을 통해 가치를 최대화하는 정책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(policy)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함수를 구현하고자 함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endPara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28616A5-A228-EA16-D453-C4E8849D7D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5" y="3280715"/>
                <a:ext cx="16888603" cy="6590907"/>
              </a:xfrm>
              <a:prstGeom prst="rect">
                <a:avLst/>
              </a:prstGeom>
              <a:blipFill>
                <a:blip r:embed="rId4"/>
                <a:stretch>
                  <a:fillRect l="-614" t="-92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46" name="Picture 2">
            <a:extLst>
              <a:ext uri="{FF2B5EF4-FFF2-40B4-BE49-F238E27FC236}">
                <a16:creationId xmlns:a16="http://schemas.microsoft.com/office/drawing/2014/main" id="{C6EBE7E9-C133-02A8-7658-7F284EC8D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3230" y="6576168"/>
            <a:ext cx="4717139" cy="3136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2C23645B-7DA4-E974-1F66-487592C3A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9530" y="6576168"/>
            <a:ext cx="3794805" cy="3130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083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#1. Backgrounds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Policy-Based vs Value-Based</a:t>
            </a:r>
            <a:r>
              <a:rPr lang="ko-KR" altLang="en-US" sz="2000" b="1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45F7C74-59EC-4AE7-65E5-BA008F575C55}"/>
              </a:ext>
            </a:extLst>
          </p:cNvPr>
          <p:cNvCxnSpPr>
            <a:cxnSpLocks/>
          </p:cNvCxnSpPr>
          <p:nvPr/>
        </p:nvCxnSpPr>
        <p:spPr>
          <a:xfrm>
            <a:off x="8548909" y="2482109"/>
            <a:ext cx="0" cy="7561777"/>
          </a:xfrm>
          <a:prstGeom prst="line">
            <a:avLst/>
          </a:prstGeom>
          <a:ln>
            <a:solidFill>
              <a:srgbClr val="0046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36800A5-B008-8F22-4051-B6FD29BACBD1}"/>
              </a:ext>
            </a:extLst>
          </p:cNvPr>
          <p:cNvSpPr txBox="1"/>
          <p:nvPr/>
        </p:nvSpPr>
        <p:spPr>
          <a:xfrm>
            <a:off x="3066141" y="2365232"/>
            <a:ext cx="2416628" cy="52322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Policy-Based</a:t>
            </a:r>
            <a:endParaRPr lang="ko-KR" altLang="en-US" sz="2800" b="1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8616A5-A228-EA16-D453-C4E8849D7DCA}"/>
              </a:ext>
            </a:extLst>
          </p:cNvPr>
          <p:cNvSpPr txBox="1"/>
          <p:nvPr/>
        </p:nvSpPr>
        <p:spPr>
          <a:xfrm>
            <a:off x="164955" y="3121057"/>
            <a:ext cx="16888603" cy="6309420"/>
          </a:xfrm>
          <a:prstGeom prst="rect">
            <a:avLst/>
          </a:prstGeom>
          <a:noFill/>
        </p:spPr>
        <p:txBody>
          <a:bodyPr wrap="square" numCol="2" spcCol="360000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“Optimal Policy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구해서 행동하자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”</a:t>
            </a:r>
          </a:p>
          <a:p>
            <a:pPr algn="ctr"/>
            <a:endParaRPr lang="en-US" altLang="ko-KR" sz="2000" u="sng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u="sng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정책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(=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주어진 환경에서 에이전트가 행동을 선택하는 방법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직접적으로 최적화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보상을 최대화하기 위해 에이전트의 정책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행동 선택 규칙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조정하는 것에 초점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보통 정책은 신경망 형태로 표현되며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보상을 최대화하는 방향으로 정책을 업데이트하기 위해 보통의 최적화 알고리즘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(ex.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확률적 경사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하강법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사용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“Value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따라 행동하자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”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상태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행동 쌍의 </a:t>
            </a:r>
            <a:r>
              <a:rPr lang="ko-KR" altLang="en-US" sz="2800" u="sng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가치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통해 정책을 간접적으로 최적화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각 상태에서의 최적 행동을 학습 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→ 이를 통해 최적 정책 학습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상태에서 가능한 행동들의 가치를 나타내는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함수를 학습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에이전트는 환경에서 행동을 취하고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그에 대한 보상과 다음 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상태에서의 최적 행동에 대한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값을 이용하여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함수를 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업데이트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⇒ 탐험과 활용 사이의 균형을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맞춰나감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49FF20-29A8-4B31-F15F-3FF377254BDB}"/>
              </a:ext>
            </a:extLst>
          </p:cNvPr>
          <p:cNvSpPr txBox="1"/>
          <p:nvPr/>
        </p:nvSpPr>
        <p:spPr>
          <a:xfrm>
            <a:off x="11792856" y="2300707"/>
            <a:ext cx="2416628" cy="52322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Value-Based</a:t>
            </a:r>
            <a:endParaRPr lang="ko-KR" altLang="en-US" sz="2800" b="1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1860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0" y="4708238"/>
            <a:ext cx="68710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2. Introduction 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5321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#2. Introduction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4078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Deep Learning &amp; RL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딥러닝이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발전함에 따라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Vision, Speech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같은 고차원의 데이터들을 추출하는 것이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가능해졌음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딥러닝에서는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이러한 고차원의 데이터들을 입력으로 사용하여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CNN, Multi-Layer 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Perceptrons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restricted Boltzmann machines, recurrent neural networks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등을 통해 지도학습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/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비지도학습에 사용하였음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1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❓ </a:t>
            </a:r>
            <a:r>
              <a:rPr lang="ko-KR" altLang="en-US" sz="2800" u="sng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그러면 이러한 데이터를 강화 학습에는 사용을 못할까</a:t>
            </a:r>
            <a:endParaRPr lang="en-US" altLang="ko-KR" sz="2800" u="sng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→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high-dimensional sensory inputs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로부터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agent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학습시키는 것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1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그러나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딥러닝을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강화학습에 적용하는 과정에서 몇 가지 문제점에 직면함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1954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#2. Introduction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6878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Deep</a:t>
            </a:r>
            <a:r>
              <a:rPr lang="ko-KR" altLang="en-US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Learning vs Reinforcement Learning</a:t>
            </a:r>
          </a:p>
          <a:p>
            <a:r>
              <a:rPr lang="en-US" altLang="ko-KR" sz="24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왜 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DL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RL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적용하기 어려운가</a:t>
            </a:r>
            <a:endParaRPr lang="en-US" altLang="ko-KR" sz="2400" dirty="0">
              <a:solidFill>
                <a:schemeClr val="bg2">
                  <a:lumMod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1500" b="1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학습에 대한 접근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둘 다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Autonomous, Self-teaching system</a:t>
            </a: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- DL ⇒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정답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(pattern)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학습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vs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RL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⇒ 행동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(action)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학습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-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딥러닝은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input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대한 결과가 직접 작성되어 계산의 시간이 적지만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RL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에서는 어떠한 행위를 하면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trial and error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통해 그 행위에 대한 결과를 알기까지 시간이 필요함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   ⇒ delay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발생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데이터의 독립성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DL: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데이터들은 독립적임을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가정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- RL: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하나의 행위는 다른 행위에 영향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현재 상태의 행동이 다음 상태의 보상에 영향을 미치는 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→ 데이터 간의 연관성이 높음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데이터 분포의 변화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DL: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데이터의 분포가 고정되어 있다고 가정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	- RL: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알고리즘이 새로운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behavior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배울 때마다 데이터의 분포가 변함</a:t>
            </a:r>
            <a:endParaRPr lang="en-US" altLang="ko-KR" sz="3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1939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#2. Introduction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해당 논문에서는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CNN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이러한 복잡한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RL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환경에서의 문제점을 개선하고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원시 비디오로부터 성공적인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control policy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학습할 수 있음을 증명하였음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CNN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은 변형된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Q-Learning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통해 학습되며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weight update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SGD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사용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또한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correlated data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문제와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non-stationary distribution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문제를 개선하기 위해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experience replay memory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도입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1257300" lvl="2" indent="-342900">
              <a:buFontTx/>
              <a:buChar char="-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무작위로 이전의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transition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추출하여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training distribution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안정화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1257300" lvl="2" indent="-342900">
              <a:buFontTx/>
              <a:buChar char="-"/>
            </a:pPr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하나의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Neural Network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사용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1257300" lvl="2" indent="-342900">
              <a:buFontTx/>
              <a:buChar char="-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게임에 대한 특징 정보나 데이터 제공 없이 시각 데이터와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reward,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그리고 터미널로부터 오는 신호와 행동들만으로 학습 진행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1257300" lvl="2" indent="-342900">
              <a:buFontTx/>
              <a:buChar char="-"/>
            </a:pPr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동일한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Network Architecture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Hyperparameter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사용하여 다양한 게임을 학습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7645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0" y="4708238"/>
            <a:ext cx="68710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3. Q-Learning 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5959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#3. Q-Learning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/>
              <p:nvPr/>
            </p:nvSpPr>
            <p:spPr>
              <a:xfrm>
                <a:off x="164955" y="1600200"/>
                <a:ext cx="16888605" cy="79314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Q-Learning</a:t>
                </a: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여러 실험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(episode)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반복하여 최적 정책을 학습하는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강화학습의 한 방법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절차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1.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초기화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Q-table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있는 모든 큐 값을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0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으로 초기화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Q-table)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모든 상태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(state)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와 행동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(action)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대한 기록을 담고 있는 테이블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10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ko-KR" alt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한 실험에서</a:t>
                </a:r>
                <a:r>
                  <a:rPr lang="en-US" altLang="ko-KR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..</a:t>
                </a: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2.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각 상태에서 에이전트는 행동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</m:t>
                    </m:r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선택하고 실행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1257300" lvl="2" indent="-342900">
                  <a:buFontTx/>
                  <a:buChar char="-"/>
                </a:pP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이때 행동은 임의 선택을 따름 ⇒ 가보지 않은 곳을 탐험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(exploration)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하며 최적 경로 탐색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1257300" lvl="2" indent="-342900">
                  <a:buFontTx/>
                  <a:buChar char="-"/>
                </a:pP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탐욕 알고리즘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(greedy algorithm)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활용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2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ㄴ 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0 ~ 1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사이로 랜덤하게 난수를 추출해서 해당 값이 특정 임계치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(threshold)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보다 낮으면 랜덤하게 행동을 취함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3.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보상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𝑟</m:t>
                    </m:r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과 다음 상태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′</m:t>
                    </m:r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관찰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4.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상태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′</m:t>
                    </m:r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 가능한 모든 행동에 대해 가장 높은 큐 값을 갖는 행동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′</m:t>
                    </m:r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선택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5.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상태에 대한 큐 값을 업데이트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1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𝑅</m:t>
                        </m:r>
                      </m:e>
                      <m:sub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현재 상태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</m:t>
                    </m:r>
                  </m:oMath>
                </a14:m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 어떤 행동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</m:t>
                    </m:r>
                  </m:oMath>
                </a14:m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취했을 때 얻는 즉각적 보상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ko-KR" sz="220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ko-KR" sz="220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ko-KR" sz="2200" i="0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max</m:t>
                            </m:r>
                          </m:e>
                          <m:lim>
                            <m: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𝑎</m:t>
                            </m:r>
                            <m: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′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𝑄</m:t>
                            </m:r>
                          </m:e>
                          <m:sub>
                            <m: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𝑡</m:t>
                            </m:r>
                          </m:sub>
                        </m:sSub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(</m:t>
                        </m:r>
                        <m:sSup>
                          <m:sSupPr>
                            <m:ctrlP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′</m:t>
                            </m:r>
                          </m:sup>
                        </m:sSup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, </m:t>
                        </m:r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′)</m:t>
                        </m:r>
                      </m:e>
                    </m:func>
                  </m:oMath>
                </a14:m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미래에 보상이 가장 클 행동을 했다고 가정하고 얻은 다음 단계의 가치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⇒ </a:t>
                </a:r>
                <a:r>
                  <a:rPr lang="ko-KR" altLang="en-US" sz="22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목표값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(target value):</a:t>
                </a:r>
                <a:r>
                  <a:rPr lang="en-US" altLang="ko-KR" sz="2200" b="0" dirty="0"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𝑅</m:t>
                        </m:r>
                      </m:e>
                      <m:sub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+1</m:t>
                        </m:r>
                      </m:sub>
                    </m:sSub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+</m:t>
                    </m:r>
                    <m:func>
                      <m:funcPr>
                        <m:ctrlPr>
                          <a:rPr lang="en-US" altLang="ko-KR" sz="220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ko-KR" sz="22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ko-KR" sz="220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max</m:t>
                            </m:r>
                          </m:e>
                          <m:lim>
                            <m:r>
                              <a:rPr lang="en-US" altLang="ko-KR" sz="22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𝑎</m:t>
                            </m:r>
                            <m:r>
                              <a:rPr lang="en-US" altLang="ko-KR" sz="22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′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altLang="ko-KR" sz="22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22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𝑄</m:t>
                            </m:r>
                          </m:e>
                          <m:sub>
                            <m:r>
                              <a:rPr lang="en-US" altLang="ko-KR" sz="22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𝑡</m:t>
                            </m:r>
                          </m:sub>
                        </m:sSub>
                        <m:r>
                          <a:rPr lang="en-US" altLang="ko-KR" sz="22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(</m:t>
                        </m:r>
                        <m:sSup>
                          <m:sSupPr>
                            <m:ctrlPr>
                              <a:rPr lang="en-US" altLang="ko-KR" sz="22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a:rPr lang="en-US" altLang="ko-KR" sz="22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ko-KR" sz="22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′</m:t>
                            </m:r>
                          </m:sup>
                        </m:sSup>
                        <m:r>
                          <a:rPr lang="en-US" altLang="ko-KR" sz="22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, </m:t>
                        </m:r>
                        <m:r>
                          <a:rPr lang="en-US" altLang="ko-KR" sz="22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  <m:r>
                          <a:rPr lang="en-US" altLang="ko-KR" sz="22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′)</m:t>
                        </m:r>
                      </m:e>
                    </m:func>
                  </m:oMath>
                </a14:m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⇒ </a:t>
                </a:r>
                <a:r>
                  <a:rPr lang="ko-KR" altLang="en-US" sz="22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목표값과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실제 </a:t>
                </a:r>
                <a:r>
                  <a:rPr lang="ko-KR" altLang="en-US" sz="22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관측값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20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2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𝑄</m:t>
                        </m:r>
                      </m:e>
                      <m:sub>
                        <m:r>
                          <a:rPr lang="en-US" altLang="ko-KR" sz="22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−1</m:t>
                        </m:r>
                      </m:sub>
                    </m:sSub>
                    <m:r>
                      <a:rPr lang="en-US" altLang="ko-KR" sz="2200" i="1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(</m:t>
                    </m:r>
                    <m:sSub>
                      <m:sSubPr>
                        <m:ctrlP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  <m:sub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200" i="1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sSub>
                      <m:sSubPr>
                        <m:ctrlP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200" i="1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)</m:t>
                    </m:r>
                  </m:oMath>
                </a14:m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차이만큼 업데이트 진행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6.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종료 상태에 도달할 때까지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2 ~ 5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반복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5" y="1600200"/>
                <a:ext cx="16888605" cy="7931402"/>
              </a:xfrm>
              <a:prstGeom prst="rect">
                <a:avLst/>
              </a:prstGeom>
              <a:blipFill>
                <a:blip r:embed="rId4"/>
                <a:stretch>
                  <a:fillRect l="-830" t="-99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5624BABC-ED6A-B207-DF8F-15428E7AE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93715" y="2137562"/>
            <a:ext cx="5442860" cy="240274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4F014FD-4375-EC4C-B322-11FD8B9277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350" y="6759891"/>
            <a:ext cx="7988879" cy="5843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1757637-D0EC-8C99-1E92-3C341B5A20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51396" y="6148358"/>
            <a:ext cx="6095274" cy="333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2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#3. Q-Learning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/>
              <p:nvPr/>
            </p:nvSpPr>
            <p:spPr>
              <a:xfrm>
                <a:off x="164955" y="1513116"/>
                <a:ext cx="16888605" cy="65470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Q-Function</a:t>
                </a: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에이전트가 주어진 상태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𝑆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 행동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취했을 경우 받을 수 있는 보상의 </a:t>
                </a:r>
                <a:r>
                  <a:rPr lang="ko-KR" altLang="en-US" sz="28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기댓값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𝐸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(</m:t>
                    </m:r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)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예측하는 함수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1500" b="1" dirty="0">
                  <a:solidFill>
                    <a:srgbClr val="00462A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Q-Function</a:t>
                </a:r>
                <a:r>
                  <a:rPr lang="ko-KR" altLang="en-US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Optimization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altLang="ko-KR" sz="500" b="1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시간이 지날수록 보상의 가치는 점점 감소함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⇒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할인율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(discount factor, 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𝛾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적용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en-US" altLang="ko-KR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- 0</a:t>
                </a:r>
                <a:r>
                  <a:rPr lang="ko-KR" altLang="en-US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가까워지면</a:t>
                </a:r>
                <a:r>
                  <a:rPr lang="en-US" altLang="ko-KR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:r>
                  <a:rPr lang="ko-KR" altLang="en-US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미래에 받게 될 보상들이 모두 </a:t>
                </a:r>
                <a:r>
                  <a:rPr lang="en-US" altLang="ko-KR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0</a:t>
                </a:r>
                <a:r>
                  <a:rPr lang="ko-KR" altLang="en-US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으로 근사</a:t>
                </a:r>
                <a:r>
                  <a:rPr lang="en-US" altLang="ko-KR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→ 바로 다음의 보상만 추구</a:t>
                </a:r>
                <a:r>
                  <a:rPr lang="en-US" altLang="ko-KR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:r>
                  <a:rPr lang="ko-KR" altLang="en-US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근시안적</a:t>
                </a:r>
                <a:r>
                  <a:rPr lang="en-US" altLang="ko-KR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</a:p>
              <a:p>
                <a:pPr lvl="1"/>
                <a:r>
                  <a:rPr lang="en-US" altLang="ko-KR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- 1</a:t>
                </a:r>
                <a:r>
                  <a:rPr lang="ko-KR" altLang="en-US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가까울수록 미래 보상들을 더 많이 고려 → 미래 가치에 대해 할인을 고려 </a:t>
                </a:r>
                <a:r>
                  <a:rPr lang="en-US" altLang="ko-KR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x(</a:t>
                </a:r>
                <a:r>
                  <a:rPr lang="ko-KR" altLang="en-US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원시안적</a:t>
                </a:r>
                <a:r>
                  <a:rPr lang="en-US" altLang="ko-KR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400" dirty="0">
                    <a:solidFill>
                      <a:schemeClr val="bg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endParaRPr lang="en-US" altLang="ko-KR" sz="2400" dirty="0">
                  <a:solidFill>
                    <a:schemeClr val="bg2">
                      <a:lumMod val="50000"/>
                    </a:schemeClr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𝑡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시점에서의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discount factor(</a:t>
                </a:r>
                <a14:m>
                  <m:oMath xmlns:m="http://schemas.openxmlformats.org/officeDocument/2006/math">
                    <m:r>
                      <a:rPr lang="en-US" altLang="ko-KR" sz="2800" i="1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𝛾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가 적용된 리턴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𝑅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𝑅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 </m:t>
                    </m:r>
                    <m:nary>
                      <m:naryPr>
                        <m:chr m:val="∑"/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=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′</m:t>
                        </m:r>
                      </m:sub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𝑇</m:t>
                        </m:r>
                      </m:sup>
                      <m:e>
                        <m:sSup>
                          <m:sSup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𝛾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altLang="ko-KR" sz="2800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</m:ctrlPr>
                              </m:sSupPr>
                              <m:e>
                                <m:r>
                                  <a:rPr lang="en-US" altLang="ko-KR" sz="2800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ko-KR" sz="2800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−</m:t>
                            </m:r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𝑡</m:t>
                            </m:r>
                          </m:sup>
                        </m:sSup>
                        <m:sSub>
                          <m:sSub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𝑟</m:t>
                            </m:r>
                          </m:e>
                          <m:sub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𝑡</m:t>
                            </m:r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′</m:t>
                            </m:r>
                          </m:sub>
                        </m:s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=</m:t>
                        </m:r>
                        <m:sSub>
                          <m:sSub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𝑟</m:t>
                            </m:r>
                          </m:e>
                          <m:sub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𝑡</m:t>
                            </m:r>
                          </m:sub>
                        </m:s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+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𝛾</m:t>
                        </m:r>
                        <m:sSub>
                          <m:sSub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𝑟</m:t>
                            </m:r>
                          </m:e>
                          <m:sub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𝑡</m:t>
                            </m:r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+1</m:t>
                            </m:r>
                          </m:sub>
                        </m:sSub>
                      </m:e>
                    </m:nary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+</m:t>
                    </m:r>
                    <m:sSup>
                      <m:sSup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pPr>
                      <m:e>
                        <m:r>
                          <a:rPr lang="en-US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𝛾</m:t>
                        </m:r>
                      </m:e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n-US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+2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+⋯+</m:t>
                    </m:r>
                    <m:sSup>
                      <m:sSup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p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𝛾</m:t>
                        </m:r>
                      </m:e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𝑇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−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p>
                    </m:sSup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𝑇</m:t>
                        </m:r>
                      </m:sub>
                    </m:sSub>
                  </m:oMath>
                </a14:m>
                <a:endParaRPr lang="en-US" altLang="ko-KR" sz="2800" b="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(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𝑇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게임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종료 시점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𝑡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+1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시점부터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discounting factor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적용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이후 정책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𝜋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통해 얻을 수 있는 최대 보상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</a:t>
                </a:r>
                <a:r>
                  <a:rPr lang="ko-KR" altLang="en-US" sz="28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기댓값으로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최적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action-value function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재정의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pPr>
                      <m:e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𝑄</m:t>
                        </m:r>
                      </m:e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pt-BR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dPr>
                      <m:e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, </m:t>
                        </m:r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</m:d>
                    <m:r>
                      <a:rPr lang="pt-BR" altLang="ko-KR" sz="2800" i="1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func>
                      <m:func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pt-BR" altLang="ko-KR" sz="2800" i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max</m:t>
                            </m:r>
                          </m:e>
                          <m:lim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𝜋</m:t>
                            </m:r>
                          </m:lim>
                        </m:limLow>
                      </m:fName>
                      <m:e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𝐸</m:t>
                        </m:r>
                        <m:d>
                          <m:dPr>
                            <m:begChr m:val="["/>
                            <m:endChr m:val="|"/>
                            <m:ctrlPr>
                              <a:rPr lang="pt-BR" altLang="ko-KR" sz="28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pt-BR" altLang="ko-KR" sz="2800" i="1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</m:ctrlPr>
                              </m:sSubPr>
                              <m:e>
                                <m:r>
                                  <a:rPr lang="pt-BR" altLang="ko-KR" sz="2800" i="1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pt-BR" altLang="ko-KR" sz="2800" i="1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pt-BR" altLang="ko-KR" sz="28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pt-BR" altLang="ko-KR" sz="28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𝑡</m:t>
                            </m:r>
                          </m:sub>
                        </m:sSub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=</m:t>
                        </m:r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, </m:t>
                        </m:r>
                        <m:sSub>
                          <m:sSubPr>
                            <m:ctrlPr>
                              <a:rPr lang="pt-BR" altLang="ko-KR" sz="28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pt-BR" altLang="ko-KR" sz="28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𝑎</m:t>
                            </m:r>
                          </m:e>
                          <m:sub>
                            <m:r>
                              <a:rPr lang="pt-BR" altLang="ko-KR" sz="28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𝑡</m:t>
                            </m:r>
                          </m:sub>
                        </m:sSub>
                        <m:r>
                          <a:rPr lang="pt-BR" altLang="ko-KR" sz="280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=</m:t>
                        </m:r>
                        <m:r>
                          <a:rPr lang="pt-BR" altLang="ko-KR" sz="280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𝛼</m:t>
                        </m:r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, </m:t>
                        </m:r>
                        <m:r>
                          <a:rPr lang="pt-BR" altLang="ko-KR" sz="280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𝜋</m:t>
                        </m:r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]</m:t>
                        </m:r>
                      </m:e>
                    </m:func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𝑆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sequence,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action)</a:t>
                </a: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이는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Bellman Equation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따름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1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5" y="1513116"/>
                <a:ext cx="16888605" cy="6547049"/>
              </a:xfrm>
              <a:prstGeom prst="rect">
                <a:avLst/>
              </a:prstGeom>
              <a:blipFill>
                <a:blip r:embed="rId4"/>
                <a:stretch>
                  <a:fillRect l="-830" t="-121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1584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#3. Q-Learning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/>
              <p:nvPr/>
            </p:nvSpPr>
            <p:spPr>
              <a:xfrm>
                <a:off x="164955" y="1600200"/>
                <a:ext cx="16888605" cy="78790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Q-Function</a:t>
                </a:r>
                <a:r>
                  <a:rPr lang="ko-KR" altLang="en-US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Optimization</a:t>
                </a:r>
              </a:p>
              <a:p>
                <a:pPr lvl="1"/>
                <a:r>
                  <a:rPr lang="en-US" altLang="ko-KR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Bellman Equation</a:t>
                </a: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Idea) sequence(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′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다음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time-step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에서의 최적의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pPr>
                      <m:e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𝑄</m:t>
                        </m:r>
                      </m:e>
                      <m:sup>
                        <m:r>
                          <a:rPr lang="en-US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dPr>
                      <m:e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, </m:t>
                        </m:r>
                        <m:r>
                          <a:rPr lang="pt-BR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</m:d>
                    <m:r>
                      <a:rPr lang="pt-BR" altLang="ko-KR" sz="2800" i="1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</m:t>
                    </m:r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값이 모든 행동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′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대해 알려져 있다면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최적의 전략은 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𝑟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+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𝛾</m:t>
                    </m:r>
                    <m:sSup>
                      <m:sSup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p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𝑄</m:t>
                        </m:r>
                      </m:e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∗</m:t>
                        </m:r>
                      </m:sup>
                    </m:sSup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(</m:t>
                    </m:r>
                    <m:sSup>
                      <m:sSup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p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′</m:t>
                        </m:r>
                      </m:sup>
                    </m:sSup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sSup>
                      <m:sSup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p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′</m:t>
                        </m:r>
                      </m:sup>
                    </m:sSup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)</m:t>
                    </m:r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</a:t>
                </a:r>
                <a:r>
                  <a:rPr lang="ko-KR" altLang="en-US" sz="28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기댓값을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최대화하는 것이다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.</a:t>
                </a: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16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1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많은 강화학습 알고리즘에서는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Q-function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추정하기 위해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Bellman Equation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반복적으로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(iterative)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업데이트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해당 과정을 무한 번 반복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𝑖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→∞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하여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Q-Function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최적화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(</m:t>
                    </m:r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𝑄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𝑖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→</m:t>
                    </m:r>
                    <m:sSup>
                      <m:sSup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p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𝑄</m:t>
                        </m:r>
                      </m:e>
                      <m:sup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∗</m:t>
                        </m:r>
                      </m:sup>
                    </m:sSup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)</m:t>
                    </m:r>
                  </m:oMath>
                </a14:m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그러나 기존의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value iteration algorithm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은 각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sequence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대해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action-value function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</a:t>
                </a:r>
                <a:r>
                  <a:rPr lang="ko-KR" altLang="en-US" sz="2800" u="sng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독립적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으로 추정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⇒ function approximator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사용하여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action-value function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적절히 근사하자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!</a:t>
                </a: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endParaRPr lang="en-US" altLang="ko-KR" sz="3200" b="1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❓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어떤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function approximator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사용해야 할까 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⇒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일반적으로는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linear function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사용하기는 함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⇒ Deep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Q-Network: non-linear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function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approximator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5" y="1600200"/>
                <a:ext cx="16888605" cy="7879080"/>
              </a:xfrm>
              <a:prstGeom prst="rect">
                <a:avLst/>
              </a:prstGeom>
              <a:blipFill>
                <a:blip r:embed="rId4"/>
                <a:stretch>
                  <a:fillRect l="-830" t="-1006" b="-6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00C2F6E7-9718-2D99-51BC-C6907727C3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5353" y="3445475"/>
            <a:ext cx="4819630" cy="78866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60197E9-5A03-2988-F2CA-6F965BD78C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5353" y="5143500"/>
            <a:ext cx="4164874" cy="79330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581BDF8-4FAE-D4CE-A008-3871D1F5B72C}"/>
              </a:ext>
            </a:extLst>
          </p:cNvPr>
          <p:cNvCxnSpPr/>
          <p:nvPr/>
        </p:nvCxnSpPr>
        <p:spPr>
          <a:xfrm>
            <a:off x="-12229" y="6560458"/>
            <a:ext cx="17242971" cy="0"/>
          </a:xfrm>
          <a:prstGeom prst="line">
            <a:avLst/>
          </a:prstGeom>
          <a:ln>
            <a:solidFill>
              <a:srgbClr val="0046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33B9DAE7-7732-CEE1-4F0C-AC8B1355DA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5353" y="7626794"/>
            <a:ext cx="272415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81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43FF19-63C9-4588-B47C-DD7A4124E3B6}"/>
              </a:ext>
            </a:extLst>
          </p:cNvPr>
          <p:cNvSpPr txBox="1"/>
          <p:nvPr/>
        </p:nvSpPr>
        <p:spPr>
          <a:xfrm>
            <a:off x="1367246" y="126431"/>
            <a:ext cx="68710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Contents</a:t>
            </a:r>
            <a:endParaRPr lang="ko-KR" altLang="en-US" sz="8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DAA229-C69A-4F14-A69F-C8D6D497C424}"/>
              </a:ext>
            </a:extLst>
          </p:cNvPr>
          <p:cNvSpPr txBox="1"/>
          <p:nvPr/>
        </p:nvSpPr>
        <p:spPr>
          <a:xfrm>
            <a:off x="1367246" y="1900384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#01 Backgrounds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DCE360-AAC7-4BCB-851C-F00DA443E479}"/>
              </a:ext>
            </a:extLst>
          </p:cNvPr>
          <p:cNvSpPr txBox="1"/>
          <p:nvPr/>
        </p:nvSpPr>
        <p:spPr>
          <a:xfrm>
            <a:off x="2228294" y="2968717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#02 Introduction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887F30-583B-4186-81C9-FA7F6DF41AB3}"/>
              </a:ext>
            </a:extLst>
          </p:cNvPr>
          <p:cNvSpPr txBox="1"/>
          <p:nvPr/>
        </p:nvSpPr>
        <p:spPr>
          <a:xfrm>
            <a:off x="3258103" y="4037050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#03 Q-Learning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621C20-3103-4950-CE2A-17F24CA5795D}"/>
              </a:ext>
            </a:extLst>
          </p:cNvPr>
          <p:cNvSpPr txBox="1"/>
          <p:nvPr/>
        </p:nvSpPr>
        <p:spPr>
          <a:xfrm>
            <a:off x="4802777" y="5105383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#04 Deep RL(DQN)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497323-1B40-018D-380F-5B49EEB822E4}"/>
              </a:ext>
            </a:extLst>
          </p:cNvPr>
          <p:cNvSpPr txBox="1"/>
          <p:nvPr/>
        </p:nvSpPr>
        <p:spPr>
          <a:xfrm>
            <a:off x="5197960" y="6173716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#05 Experiment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EA0C49-9131-F0CC-750A-CEC160115F9A}"/>
              </a:ext>
            </a:extLst>
          </p:cNvPr>
          <p:cNvSpPr txBox="1"/>
          <p:nvPr/>
        </p:nvSpPr>
        <p:spPr>
          <a:xfrm>
            <a:off x="6059008" y="7242049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#06 Conclusion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0" y="4708238"/>
            <a:ext cx="68710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4. Deep RL(&amp; DQN) 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21573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#4. Deep RL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/>
              <p:nvPr/>
            </p:nvSpPr>
            <p:spPr>
              <a:xfrm>
                <a:off x="164955" y="1455060"/>
                <a:ext cx="16888605" cy="60324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Why Deep?</a:t>
                </a: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기존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Q-Learning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한계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에이전트가 취할 수 있는 상태 개수가 많은 경우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(=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𝑆</m:t>
                    </m:r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차원이 큰 경우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 Q-table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구축에 한계가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있음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데이터 간 높은 상관관계 → 학습 속도 저하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큐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함수가 학습이 진행됨에 따라 계속 변화 →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non-stationary targets</a:t>
                </a:r>
              </a:p>
              <a:p>
                <a:pPr lvl="1"/>
                <a:endParaRPr lang="en-US" altLang="ko-KR" sz="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⇒ Deep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Q-Network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개선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1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해결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1.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데이터 간 높은 상관관계 →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experience replay(+ replay memory)</a:t>
                </a: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2. non-stationary targets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→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Q-network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분리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(Q-network vs target Q-network)</a:t>
                </a:r>
              </a:p>
              <a:p>
                <a:pPr lvl="1"/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endParaRPr lang="en-US" altLang="ko-KR" sz="500" b="1" dirty="0">
                  <a:solidFill>
                    <a:srgbClr val="00462A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5" y="1455060"/>
                <a:ext cx="16888605" cy="6032421"/>
              </a:xfrm>
              <a:prstGeom prst="rect">
                <a:avLst/>
              </a:prstGeom>
              <a:blipFill>
                <a:blip r:embed="rId4"/>
                <a:stretch>
                  <a:fillRect l="-830" t="-131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6BBD107A-A697-86E5-D064-77154CBAB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1702" y="5994400"/>
            <a:ext cx="8332298" cy="4072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51850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#4. Deep RL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Deep</a:t>
            </a:r>
            <a:r>
              <a:rPr lang="ko-KR" altLang="en-US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Q-Network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Deep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Q-Network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-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합성곱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신경망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(CNN)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이용하여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Q-Function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학습하는 강화 학습 기법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  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→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합성곱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층을 “깊게” 하여 훈련 시 큐 값의 정확도를 높이는 것을 목표로 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- idea) Q-function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활용되는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action-value function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근사하는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function approximator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	 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비선형 함수인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Neural Network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사용해 보자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</a:t>
            </a:r>
          </a:p>
          <a:p>
            <a:pPr lvl="1"/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learning policy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behavior policy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다른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Off-Policy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4ED4491-AAC9-9572-0733-6B6C9C298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399" y="6189442"/>
            <a:ext cx="8859048" cy="38773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C168B1-5F73-3723-0225-7618D75E4E03}"/>
              </a:ext>
            </a:extLst>
          </p:cNvPr>
          <p:cNvSpPr txBox="1"/>
          <p:nvPr/>
        </p:nvSpPr>
        <p:spPr>
          <a:xfrm>
            <a:off x="9441722" y="9607887"/>
            <a:ext cx="3048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출처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고려대학교 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DSBA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연구실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EFDA7E4-28B8-6F2F-53EA-10118EB4F2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2321" y="3887370"/>
            <a:ext cx="6581358" cy="353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4710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#4. Deep Q-Network(DQN)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/>
              <p:nvPr/>
            </p:nvSpPr>
            <p:spPr>
              <a:xfrm>
                <a:off x="164955" y="1600200"/>
                <a:ext cx="16888605" cy="8402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Problem Solution 1) experience replay(replay</a:t>
                </a:r>
                <a:r>
                  <a:rPr lang="ko-KR" altLang="en-US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memory)</a:t>
                </a:r>
              </a:p>
              <a:p>
                <a:r>
                  <a:rPr lang="en-US" altLang="ko-KR" sz="2400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 </a:t>
                </a:r>
                <a:r>
                  <a:rPr lang="en-US" altLang="ko-KR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action</a:t>
                </a:r>
                <a:r>
                  <a:rPr lang="ko-KR" alt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대한 평가를 의도적으로 지연시켜보자</a:t>
                </a:r>
                <a:r>
                  <a:rPr lang="en-US" altLang="ko-KR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!</a:t>
                </a:r>
              </a:p>
              <a:p>
                <a:endParaRPr lang="en-US" altLang="ko-KR" sz="500" dirty="0">
                  <a:solidFill>
                    <a:srgbClr val="00462A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기존의 큐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러닝에서는 데이터 간의 상관관계로 인해 학습 속도가 느려지는 문제가 존재하였음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DQN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에서는 에이전트의 상태가 변경되어도 즉시 훈련하는 것이 아닌 일정 수의 데이터가 수집되는 동안 기다림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이후 일정 수의 데이터가 리플레이 메모리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𝐷</m:t>
                    </m:r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쌓이게 되면 랜덤하게 데이터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𝑒</m:t>
                    </m:r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추출하여 미니 배치를 통해 학습 진행</a:t>
                </a:r>
                <a:endParaRPr lang="en-US" altLang="ko-KR" sz="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replay memory</a:t>
                </a: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agent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가 매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time-step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마다 했던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experience(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𝑒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들을 저장해 두는 저장소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하나의 데이터에는 상태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행동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보상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다음 상태가 저장됨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1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sampling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된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e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바탕으로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e-greedy policy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통해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action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선택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/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수행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𝜙</m:t>
                    </m:r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함수를 통해 임의의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e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따라 다른 임의의 입력 길이를 고정된 길이로 변환하여 사용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데이터 여러 개로 훈련을 수행한 결과들을 ‘모두’ 수렴하여 결과 도출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⇒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상관관계 문제 완화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5" y="1600200"/>
                <a:ext cx="16888605" cy="8402300"/>
              </a:xfrm>
              <a:prstGeom prst="rect">
                <a:avLst/>
              </a:prstGeom>
              <a:blipFill>
                <a:blip r:embed="rId4"/>
                <a:stretch>
                  <a:fillRect l="-830" t="-9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D065FF29-0885-9838-E115-E8F995412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344" y="5206225"/>
            <a:ext cx="8026400" cy="295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10798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#4. Deep Q-Network(DQN)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/>
              <p:nvPr/>
            </p:nvSpPr>
            <p:spPr>
              <a:xfrm>
                <a:off x="164955" y="1600200"/>
                <a:ext cx="16888605" cy="60701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Problem Solution 2) target Q-Network</a:t>
                </a:r>
              </a:p>
              <a:p>
                <a:r>
                  <a:rPr lang="en-US" altLang="ko-KR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 </a:t>
                </a:r>
                <a:r>
                  <a:rPr lang="ko-KR" alt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예측을 위한 </a:t>
                </a:r>
                <a:r>
                  <a:rPr lang="en-US" altLang="ko-KR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Q-network</a:t>
                </a:r>
                <a:r>
                  <a:rPr lang="ko-KR" alt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와 정답을 위한 </a:t>
                </a:r>
                <a:r>
                  <a:rPr lang="en-US" altLang="ko-KR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Q-network(target Q-network)</a:t>
                </a:r>
                <a:r>
                  <a:rPr lang="ko-KR" alt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</a:t>
                </a:r>
                <a:r>
                  <a:rPr lang="en-US" altLang="ko-KR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분리하자</a:t>
                </a:r>
                <a:r>
                  <a:rPr lang="en-US" altLang="ko-KR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!</a:t>
                </a:r>
              </a:p>
              <a:p>
                <a:endParaRPr lang="en-US" altLang="ko-KR" sz="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정답</a:t>
                </a:r>
                <a:r>
                  <a:rPr lang="en-US" altLang="ko-KR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𝑦</m:t>
                    </m:r>
                  </m:oMath>
                </a14:m>
                <a:r>
                  <a:rPr lang="en-US" altLang="ko-KR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저장해 둘 </a:t>
                </a:r>
                <a:r>
                  <a:rPr lang="en-US" altLang="ko-KR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target Q-network</a:t>
                </a:r>
                <a:r>
                  <a:rPr lang="ko-KR" altLang="en-US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추가로 활용 → 고정</a:t>
                </a:r>
                <a:endParaRPr lang="en-US" altLang="ko-KR" sz="2800" dirty="0">
                  <a:solidFill>
                    <a:schemeClr val="tx1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예측</a:t>
                </a:r>
                <a:r>
                  <a:rPr lang="en-US" altLang="ko-KR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accPr>
                      <m:e>
                        <m:r>
                          <a:rPr lang="en-US" altLang="ko-K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altLang="ko-KR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</a:t>
                </a:r>
                <a:r>
                  <a:rPr lang="en-US" altLang="ko-KR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Q-network </a:t>
                </a:r>
                <a:r>
                  <a:rPr lang="ko-KR" altLang="en-US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사용 → </a:t>
                </a:r>
                <a:r>
                  <a:rPr lang="en-US" altLang="ko-KR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optimal Q-value</a:t>
                </a:r>
                <a:r>
                  <a:rPr lang="ko-KR" altLang="en-US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가깝도록</a:t>
                </a:r>
                <a:endParaRPr lang="en-US" altLang="ko-KR" sz="2800" dirty="0">
                  <a:solidFill>
                    <a:schemeClr val="tx1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원활한 수렴을 위해 </a:t>
                </a:r>
                <a:r>
                  <a:rPr lang="en-US" altLang="ko-KR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target Q-network</a:t>
                </a:r>
                <a:r>
                  <a:rPr lang="ko-KR" altLang="en-US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는 일정한 주기에 따라 한 번씩만 업데이트</a:t>
                </a:r>
                <a:endParaRPr lang="en-US" altLang="ko-KR" sz="2800" dirty="0">
                  <a:solidFill>
                    <a:schemeClr val="tx1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가중치 복사</a:t>
                </a:r>
                <a:endParaRPr lang="ko-KR" altLang="en-US" sz="2400" dirty="0">
                  <a:solidFill>
                    <a:schemeClr val="tx1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every C gradient descent step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손실 함수</a:t>
                </a:r>
                <a:r>
                  <a:rPr lang="en-US" altLang="ko-KR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MSE(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ko-KR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𝑖</m:t>
                        </m:r>
                        <m:r>
                          <a:rPr lang="en-US" altLang="ko-K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=1</m:t>
                        </m:r>
                      </m:sub>
                      <m:sup>
                        <m:r>
                          <a:rPr lang="en-US" altLang="ko-K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altLang="ko-KR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ko-KR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ko-KR" sz="2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a아시아헤드1" panose="02020600000000000000" pitchFamily="18" charset="-127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a아시아헤드1" panose="02020600000000000000" pitchFamily="18" charset="-127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altLang="ko-KR" sz="2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a아시아헤드1" panose="02020600000000000000" pitchFamily="18" charset="-127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ko-KR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 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altLang="ko-KR" sz="2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a아시아헤드1" panose="02020600000000000000" pitchFamily="18" charset="-127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en-US" altLang="ko-KR" sz="28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a아시아헤드1" panose="02020600000000000000" pitchFamily="18" charset="-127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sz="28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a아시아헤드1" panose="02020600000000000000" pitchFamily="18" charset="-127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altLang="ko-KR" sz="28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a아시아헤드1" panose="02020600000000000000" pitchFamily="18" charset="-127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acc>
                              </m:e>
                            </m:d>
                          </m:e>
                          <m:sup>
                            <m:r>
                              <a:rPr lang="en-US" altLang="ko-KR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altLang="ko-KR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 </a:t>
                </a:r>
                <a:r>
                  <a:rPr lang="ko-KR" altLang="en-US" sz="28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활용</a:t>
                </a:r>
                <a:endParaRPr lang="en-US" altLang="ko-KR" sz="2800" dirty="0">
                  <a:solidFill>
                    <a:schemeClr val="tx1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solidFill>
                    <a:schemeClr val="tx1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1000" dirty="0">
                  <a:solidFill>
                    <a:schemeClr val="tx1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+mj-lt"/>
                    <a:ea typeface="a아시아헤드1" panose="02020600000000000000" pitchFamily="18" charset="-127"/>
                  </a:rPr>
                  <a:t>	</a:t>
                </a:r>
              </a:p>
              <a:p>
                <a:pPr lvl="1"/>
                <a:r>
                  <a:rPr lang="en-US" altLang="ko-KR" sz="2400" dirty="0">
                    <a:latin typeface="+mj-lt"/>
                    <a:ea typeface="a아시아헤드1" panose="02020600000000000000" pitchFamily="18" charset="-127"/>
                  </a:rPr>
                  <a:t>	-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accPr>
                      <m:e>
                        <m:r>
                          <a:rPr lang="en-US" altLang="ko-KR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𝑄</m:t>
                        </m:r>
                      </m:e>
                    </m:acc>
                    <m:r>
                      <a:rPr lang="en-US" altLang="ko-KR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(</m:t>
                    </m:r>
                    <m:r>
                      <a:rPr lang="en-US" altLang="ko-KR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</m:t>
                    </m:r>
                    <m:r>
                      <a:rPr lang="en-US" altLang="ko-KR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′,</m:t>
                    </m:r>
                    <m:r>
                      <a:rPr lang="en-US" altLang="ko-KR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</m:t>
                    </m:r>
                    <m:r>
                      <a:rPr lang="en-US" altLang="ko-KR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′;</m:t>
                    </m:r>
                    <m:sSup>
                      <m:sSupPr>
                        <m:ctrlPr>
                          <a:rPr lang="en-US" altLang="ko-KR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pPr>
                      <m:e>
                        <m:r>
                          <a:rPr lang="en-US" altLang="ko-KR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𝜃</m:t>
                        </m:r>
                      </m:e>
                      <m:sup>
                        <m:r>
                          <a:rPr lang="en-US" altLang="ko-KR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−</m:t>
                        </m:r>
                      </m:sup>
                    </m:sSup>
                    <m:r>
                      <a:rPr lang="en-US" altLang="ko-KR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)</m:t>
                    </m:r>
                  </m:oMath>
                </a14:m>
                <a:r>
                  <a:rPr lang="en-US" altLang="ko-KR" sz="2400" dirty="0">
                    <a:latin typeface="+mj-lt"/>
                    <a:ea typeface="a아시아헤드1" panose="02020600000000000000" pitchFamily="18" charset="-127"/>
                  </a:rPr>
                  <a:t>: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target action-value function,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정답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(target)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계산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solidFill>
                      <a:schemeClr val="tx1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𝑄</m:t>
                    </m:r>
                    <m:r>
                      <a:rPr lang="en-US" altLang="ko-K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(</m:t>
                    </m:r>
                    <m:r>
                      <a:rPr lang="en-US" altLang="ko-K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</m:t>
                    </m:r>
                    <m:r>
                      <a:rPr lang="en-US" altLang="ko-K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</m:t>
                    </m:r>
                    <m:r>
                      <a:rPr lang="en-US" altLang="ko-K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</m:t>
                    </m:r>
                    <m:r>
                      <a:rPr lang="en-US" altLang="ko-K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;</m:t>
                    </m:r>
                    <m:r>
                      <a:rPr lang="en-US" altLang="ko-K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𝜃</m:t>
                    </m:r>
                    <m:r>
                      <a:rPr lang="en-US" altLang="ko-K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)</m:t>
                    </m:r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action-value function,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예측 계산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endParaRPr lang="en-US" altLang="ko-KR" sz="2800" dirty="0">
                  <a:solidFill>
                    <a:schemeClr val="tx1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5" y="1600200"/>
                <a:ext cx="16888605" cy="6070188"/>
              </a:xfrm>
              <a:prstGeom prst="rect">
                <a:avLst/>
              </a:prstGeom>
              <a:blipFill>
                <a:blip r:embed="rId4"/>
                <a:stretch>
                  <a:fillRect l="-830" t="-130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그림 7">
            <a:extLst>
              <a:ext uri="{FF2B5EF4-FFF2-40B4-BE49-F238E27FC236}">
                <a16:creationId xmlns:a16="http://schemas.microsoft.com/office/drawing/2014/main" id="{0D2F5F86-4047-F8BF-F172-E75867E273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6228" y="6745871"/>
            <a:ext cx="7691846" cy="330642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6F2C8DA-4E7E-E2AE-A5F1-9598A7B079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4440" y="5143499"/>
            <a:ext cx="7183846" cy="115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6489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#4. Deep Q-Network(DQN)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Algorithm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11A3330-27B8-8C53-A6A4-FA8C0CB52013}"/>
                  </a:ext>
                </a:extLst>
              </p:cNvPr>
              <p:cNvSpPr txBox="1"/>
              <p:nvPr/>
            </p:nvSpPr>
            <p:spPr>
              <a:xfrm>
                <a:off x="164956" y="2184975"/>
                <a:ext cx="16642588" cy="8586966"/>
              </a:xfrm>
              <a:prstGeom prst="rect">
                <a:avLst/>
              </a:prstGeom>
              <a:noFill/>
            </p:spPr>
            <p:txBody>
              <a:bodyPr wrap="square" numCol="2" spcCol="360000" rtlCol="0">
                <a:spAutoFit/>
              </a:bodyPr>
              <a:lstStyle/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1. Replay Memory D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크기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N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으로 초기화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2. Q(s, a)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random weight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로 초기화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3. Episode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 ~ M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까지 반복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4. sequence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image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로 초기화하고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𝜙</m:t>
                    </m:r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함수로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</a:t>
                </a:r>
                <a:r>
                  <a:rPr lang="ko-KR" altLang="en-US" sz="24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전처리하여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𝜙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구함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5.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해당 에피소드에 대해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t = 1 ~ T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까지 반복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6.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ϵ</m:t>
                    </m:r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-greedy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알고리즘에 따라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action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선택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7. emulator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수행하고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reward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와 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image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+1</m:t>
                        </m:r>
                      </m:sub>
                    </m:sSub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받음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8.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+1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+1</m:t>
                        </m:r>
                      </m:sub>
                    </m:sSub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로 설정하고 </a:t>
                </a:r>
                <a:r>
                  <a:rPr lang="ko-KR" altLang="en-US" sz="24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전처리하여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𝜙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+1</m:t>
                        </m:r>
                      </m:sub>
                    </m:sSub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구함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9. experience memory(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𝐷</m:t>
                    </m:r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transition(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𝜙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</m:t>
                    </m:r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𝜙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저장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10.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𝐷</m:t>
                    </m:r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저장된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sample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들 중에서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minibatch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개수만큼 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 random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하게 선택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11. </a:t>
                </a:r>
                <a:r>
                  <a:rPr lang="ko-KR" altLang="en-US" sz="24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전처리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결과인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𝜙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𝑗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+1</m:t>
                        </m:r>
                      </m:sub>
                    </m:sSub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 목표 지점에 도달하면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𝑦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𝑗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로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목표지점에 도달하지 못했으면 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b="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𝑦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𝑗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𝑗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+ 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𝛾</m:t>
                    </m:r>
                    <m:func>
                      <m:func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ko-KR" sz="2400" b="0" i="0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max</m:t>
                            </m:r>
                          </m:e>
                          <m:lim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𝑎</m:t>
                            </m:r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′</m:t>
                            </m:r>
                          </m:lim>
                        </m:limLow>
                      </m:fName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𝑄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(</m:t>
                        </m:r>
                        <m:sSub>
                          <m:sSub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𝜙</m:t>
                            </m:r>
                          </m:e>
                          <m:sub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𝑗</m:t>
                            </m:r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+1</m:t>
                            </m:r>
                          </m:sub>
                        </m:s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, </m:t>
                        </m:r>
                        <m:sSup>
                          <m:sSup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′</m:t>
                            </m:r>
                          </m:sup>
                        </m:sSup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;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𝜃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)</m:t>
                        </m:r>
                      </m:e>
                    </m:func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로 저장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12.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방정식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3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따라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gradient descent step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수행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  </a:t>
                </a: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13. t=T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가 되면 </a:t>
                </a:r>
                <a:r>
                  <a:rPr lang="ko-KR" altLang="en-US" sz="24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반복문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종료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14. episode = M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 되면 </a:t>
                </a:r>
                <a:r>
                  <a:rPr lang="ko-KR" altLang="en-US" sz="24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반복문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종료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11A3330-27B8-8C53-A6A4-FA8C0CB520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6" y="2184975"/>
                <a:ext cx="16642588" cy="8586966"/>
              </a:xfrm>
              <a:prstGeom prst="rect">
                <a:avLst/>
              </a:prstGeom>
              <a:blipFill>
                <a:blip r:embed="rId4"/>
                <a:stretch>
                  <a:fillRect t="-56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그림 8">
            <a:extLst>
              <a:ext uri="{FF2B5EF4-FFF2-40B4-BE49-F238E27FC236}">
                <a16:creationId xmlns:a16="http://schemas.microsoft.com/office/drawing/2014/main" id="{9B0D7B21-B881-A62C-E5F3-C3158A013A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954" y="2184974"/>
            <a:ext cx="8188301" cy="45206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1D8D34D-078D-6EA3-FDBD-24877643C4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5944" y="8730342"/>
            <a:ext cx="7246635" cy="40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0566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#4. Deep Q-Network(DQN)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/>
              <p:nvPr/>
            </p:nvSpPr>
            <p:spPr>
              <a:xfrm>
                <a:off x="164955" y="1600200"/>
                <a:ext cx="16888605" cy="58477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DNN </a:t>
                </a:r>
                <a:r>
                  <a:rPr lang="ko-KR" altLang="en-US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구조</a:t>
                </a:r>
                <a:endParaRPr lang="en-US" altLang="ko-KR" sz="3200" b="1" dirty="0">
                  <a:solidFill>
                    <a:srgbClr val="00462A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altLang="ko-KR" sz="1000" b="1" dirty="0">
                  <a:solidFill>
                    <a:srgbClr val="00462A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1. Input: 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𝜙</m:t>
                    </m:r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통해 </a:t>
                </a:r>
                <a:r>
                  <a:rPr lang="ko-KR" altLang="en-US" sz="28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전처리된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84 x 84 x 4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이미지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(4 frames)</a:t>
                </a: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2. 1st Hidden Layer</a:t>
                </a: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- input image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stride 4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포함한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16x8x8(16 channels with 8x8 filters)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로 </a:t>
                </a:r>
                <a:r>
                  <a:rPr lang="ko-KR" altLang="en-US" sz="24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합성곱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연산을 수행</a:t>
                </a:r>
              </a:p>
              <a:p>
                <a:pPr lvl="1"/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이후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rectifier non-linearity(ex. </a:t>
                </a:r>
                <a:r>
                  <a:rPr lang="en-US" altLang="ko-KR" sz="24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relu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적용</a:t>
                </a: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3. 2nd Hidden Layer</a:t>
                </a: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- stride 2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포함한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32x4x4(32 channels, 4x4 filters)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로 </a:t>
                </a:r>
                <a:r>
                  <a:rPr lang="ko-KR" altLang="en-US" sz="24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합성곱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연산 수행</a:t>
                </a:r>
              </a:p>
              <a:p>
                <a:pPr lvl="1"/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rectifier non-linearity(ex. </a:t>
                </a:r>
                <a:r>
                  <a:rPr lang="en-US" altLang="ko-KR" sz="24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relu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적용</a:t>
                </a: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4.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마지막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Hidden Layer</a:t>
                </a: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- fully-connected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됨</a:t>
                </a:r>
              </a:p>
              <a:p>
                <a:pPr lvl="1"/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- 256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개의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rectifier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유닛으로 구성됨</a:t>
                </a: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5. Output layer</a:t>
                </a: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-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각 수행 가능한 행동에 대해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single output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갖는 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   fully-connected linear layer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5" y="1600200"/>
                <a:ext cx="16888605" cy="5847755"/>
              </a:xfrm>
              <a:prstGeom prst="rect">
                <a:avLst/>
              </a:prstGeom>
              <a:blipFill>
                <a:blip r:embed="rId4"/>
                <a:stretch>
                  <a:fillRect l="-830" t="-1356" b="-135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2">
            <a:extLst>
              <a:ext uri="{FF2B5EF4-FFF2-40B4-BE49-F238E27FC236}">
                <a16:creationId xmlns:a16="http://schemas.microsoft.com/office/drawing/2014/main" id="{24A2DF7D-BE1A-84D8-75E1-2CAC9307B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5658" y="5024632"/>
            <a:ext cx="8257904" cy="5042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26146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0" y="4786418"/>
            <a:ext cx="84037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5. Experiments </a:t>
            </a:r>
            <a:endParaRPr lang="ko-KR" altLang="en-US" sz="4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61101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 Experiments  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 err="1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전처리</a:t>
            </a:r>
            <a:endParaRPr lang="en-US" altLang="ko-KR" sz="3200" b="1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Atari Game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128 color palette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210x160 pixel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이미지로 구성됨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이를 직접 작업하는 것은 엄청난 계산양을 필요로 하므로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전처리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과정을 적용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1. RGB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표현된 이미지를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gray-scale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이미지로 변환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2. 210x160 pixel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이미지를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110x84 pixel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이미지로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down-sampling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3. GPU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처리를 위해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110x84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픽셀의 이미지를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84x84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crop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⇒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마지막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4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frame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대해 전처리를 수행하여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stack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넣어둠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(4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 프레임이 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 화면을 구성하기에 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4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 프레임을 기준으로 처리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</a:p>
          <a:p>
            <a:endParaRPr lang="en-US" altLang="ko-KR" sz="3200" b="1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Q-Value </a:t>
            </a:r>
            <a:r>
              <a:rPr lang="ko-KR" altLang="en-US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계산</a:t>
            </a:r>
            <a:endParaRPr lang="en-US" altLang="ko-KR" sz="3200" b="1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두 가지 방법이 존재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1. input: history, action →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그에 대해 예측된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Q-Value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계산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들어온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action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separate forward pass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진행해야 함 →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action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수에 따라 연산 비용이 선형적으로 증가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2. input: history →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모든 행동에 대해 예측된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Q-Value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계산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한번의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single forward pass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처리 가능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⇒ input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으로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history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만을 받아 계산 →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연산량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감소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6395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 Experiments  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/>
              <p:nvPr/>
            </p:nvSpPr>
            <p:spPr>
              <a:xfrm>
                <a:off x="164955" y="1600200"/>
                <a:ext cx="16888605" cy="4324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Algorithm &amp; Hyper-parameter settings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altLang="ko-KR" sz="500" b="1" dirty="0">
                  <a:solidFill>
                    <a:srgbClr val="00462A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1. Reward Structure: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양의 보상은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1,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음의 보상은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-1,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변화 없음은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0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으로 수정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71550" lvl="1" indent="-514350">
                  <a:buAutoNum type="arabicPeriod"/>
                </a:pPr>
                <a:endParaRPr lang="ko-KR" altLang="en-US" sz="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2. </a:t>
                </a:r>
                <a:r>
                  <a:rPr lang="en-US" altLang="ko-KR" sz="28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RMSProp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Algorithm &amp; 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𝜀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-greedy Algorithm</a:t>
                </a: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-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최적화 알고리즘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 </a:t>
                </a:r>
                <a:r>
                  <a:rPr lang="en-US" altLang="ko-KR" sz="24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batch_size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= 32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mini-batch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</a:t>
                </a:r>
                <a:r>
                  <a:rPr lang="en-US" altLang="ko-KR" sz="24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RMSProp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적용</a:t>
                </a:r>
              </a:p>
              <a:p>
                <a:pPr lvl="1"/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behavior policy)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𝜀</m:t>
                    </m:r>
                  </m:oMath>
                </a14:m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값을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1~100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만 번째 프레임까지는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0.1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까지 동일한 비율로 감소시키고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이후에는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0.1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로 고정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ko-KR" altLang="en-US" sz="5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3. Frame Skipping Technique</a:t>
                </a: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- agent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가 모든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frame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보고 행동을 취하는 것이 아닌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k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번째 프레임을 보고 행동을 고르도록 함</a:t>
                </a:r>
              </a:p>
              <a:p>
                <a:pPr lvl="1"/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마지막 행동은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skipped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된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frames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반복 적용시켰음</a:t>
                </a:r>
              </a:p>
              <a:p>
                <a:pPr lvl="1"/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Space Invaders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제외한 모든 게임에서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k=4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로 지정</a:t>
                </a:r>
              </a:p>
              <a:p>
                <a:pPr lvl="1"/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   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Space Invaders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경우 게임 내부의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laser blinking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등의 문제 발생으로 인해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k = 3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지정</a:t>
                </a:r>
                <a:endParaRPr lang="en-US" altLang="ko-KR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5" y="1600200"/>
                <a:ext cx="16888605" cy="4324261"/>
              </a:xfrm>
              <a:prstGeom prst="rect">
                <a:avLst/>
              </a:prstGeom>
              <a:blipFill>
                <a:blip r:embed="rId4"/>
                <a:stretch>
                  <a:fillRect l="-830" t="-1834" b="-225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114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0" y="4708238"/>
            <a:ext cx="68710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1.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Backgrounds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 Experiments  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Training &amp; Stability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reinforcement learning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에서의 모델 성능 측정은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supervised learning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에서의 모델 성능 측정보다 어려움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⇒ 이를 해결하기 위해 게임에서 얻은 평균 보상을 기반으로 한 평가 척도를 제안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보상 자체는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noise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인해 정확도가 낮을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steady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한 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progress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 만들어내지 못했으며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 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상당히 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noisy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함을 확인할 수 있었음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따라서 해당 논문에서는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policy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성능을 측정하기 위해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Q-function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사용하는 방법을 제안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실험 결과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Q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값을 사용한 방법이 보상에 비해 훨씬 안정적이며 발산하지 않는 것으로 나타났음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⇒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RL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과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SGD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사용하여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Neural Network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stable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하게 학습시킬 수 있음을 확인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2482A3A-20F5-A52A-D476-AAA2DB184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652" y="6357527"/>
            <a:ext cx="16432602" cy="292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5672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 Experiments  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Visualizing the Value Function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Point </a:t>
            </a:r>
            <a:r>
              <a:rPr lang="en-US" altLang="ko-KR" sz="2800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A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Screen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왼쪽에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enemy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등장하였을 때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predicted value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jump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Point </a:t>
            </a:r>
            <a:r>
              <a:rPr lang="en-US" altLang="ko-KR" sz="2800" dirty="0">
                <a:solidFill>
                  <a:schemeClr val="accent2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B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enemy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발견하여 발사한 미사일이 적을 맞추려고 할 때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predicted value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상승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Point </a:t>
            </a:r>
            <a:r>
              <a:rPr lang="en-US" altLang="ko-KR" sz="2800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C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Screen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enemy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사라졌을 때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predicted value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다시 감소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CC26566-B4E2-19AA-05DD-1880FCA623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956" y="3934318"/>
            <a:ext cx="16888604" cy="473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604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 Experiments  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Main Evaluation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사전 지식을 거의 사용하지 않고도 다른 방법들보다 우월한 결과를 보임을 확인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인간이 직접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play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한 것과 비교해 보아도 상당한 성능을 보임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E45DBE-F585-F151-8A3A-16D4FF2B2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843" y="3387319"/>
            <a:ext cx="15655616" cy="644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1627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0" y="4786418"/>
            <a:ext cx="84037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6. Conclusion </a:t>
            </a:r>
            <a:endParaRPr lang="ko-KR" altLang="en-US" sz="4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9699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#6. Conclusion 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DQN </a:t>
            </a:r>
            <a:r>
              <a:rPr lang="ko-KR" altLang="en-US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장점</a:t>
            </a: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step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경험이 잠재적으로 많은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weight updates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재사용됨</a:t>
            </a:r>
          </a:p>
          <a:p>
            <a:pPr lvl="1"/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→ 경험을 한 번만 사용했던 기존의 방법보다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data efficient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함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2. high correlation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문제 해결</a:t>
            </a:r>
          </a:p>
          <a:p>
            <a:pPr lvl="1"/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→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e-greedy algorithm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통해 데이터를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random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하게 추출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→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correlations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break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하고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update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효율을 높임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3. training distribution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변화 문제 해결</a:t>
            </a:r>
          </a:p>
          <a:p>
            <a:pPr lvl="1"/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기존의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on-policy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방식을 사용하면 매개변수가 학습된 다음 데이터 샘플을 결정</a:t>
            </a:r>
          </a:p>
          <a:p>
            <a:pPr lvl="1"/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이전 행동에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dominate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되어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training distribution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그에 따라 바뀌고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local minimum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으로 수렴하는 문제가 발생할 수 있음</a:t>
            </a:r>
          </a:p>
          <a:p>
            <a:pPr lvl="1"/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→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experience replay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통해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training distribution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균형을 이루도록 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→ 원활한 학습을 도모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endParaRPr lang="en-US" altLang="ko-KR" sz="1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DQN </a:t>
            </a:r>
            <a:r>
              <a:rPr lang="ko-KR" altLang="en-US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단점</a:t>
            </a:r>
            <a:endParaRPr lang="en-US" altLang="ko-KR" sz="3200" b="1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1. experience replay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에는 마지막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experience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만 저장되며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update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위해 무작위로 추출됨</a:t>
            </a:r>
          </a:p>
          <a:p>
            <a:pPr lvl="1"/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→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transition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중요성에 대한 차별화 없이 유한한 크기의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memory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overwrite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함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데이터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sampling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시 우선순위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x</a:t>
            </a: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→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더 좋고 많은 학습을 할 수 있는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transition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대한 정교한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sampling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전략이 부족함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20106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3C658A-8DC8-4BDA-8B30-3A8E5E38D40C}"/>
              </a:ext>
            </a:extLst>
          </p:cNvPr>
          <p:cNvSpPr txBox="1"/>
          <p:nvPr/>
        </p:nvSpPr>
        <p:spPr>
          <a:xfrm>
            <a:off x="661851" y="6078583"/>
            <a:ext cx="1188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THANK YOU</a:t>
            </a:r>
            <a:endParaRPr lang="ko-KR" altLang="en-US" sz="8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#0. Abstract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High-Dimensional Sensory Input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대해 강화학습을 사용하여 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Control Policy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성공적으로 학습하는 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DL Model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선보임</a:t>
            </a:r>
            <a:endParaRPr lang="en-US" altLang="ko-KR" sz="3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CNN 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모델을 사용하고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변형된 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Q-Learning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사용하여 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Atari 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게임을 수행해 나가는 방법을 학습</a:t>
            </a:r>
            <a:endParaRPr lang="en-US" altLang="ko-KR" sz="3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2600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개가 넘는 다양한 게임을 학습시키는데 동일한 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Model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과 동일한 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Learning Algorithm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사용</a:t>
            </a:r>
            <a:endParaRPr lang="en-US" altLang="ko-KR" sz="3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3281A58-7690-E792-8D5C-174DCF7EC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271" y="4548044"/>
            <a:ext cx="12780130" cy="485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5385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#1. Backgrounds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강화학습</a:t>
            </a:r>
            <a:endParaRPr lang="en-US" altLang="ko-KR" sz="3200" b="1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환경과 상호 작용하는 에이전트를 학습시키자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</a:p>
          <a:p>
            <a:endParaRPr lang="en-US" altLang="ko-KR" sz="500" dirty="0">
              <a:solidFill>
                <a:schemeClr val="bg2">
                  <a:lumMod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어떤 환경에서 어떤 행동을 했을 때 그것이 잘된 행동인지 잘못된 행동인지를 판단하고 보상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(or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벌칙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주는 과정을 반복해서 스스로 학습하게 하는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머신러닝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분야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ko-KR" altLang="en-US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목표</a:t>
            </a:r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환경과 상호 작용하는 에이전트를 학습시키는 것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→ 학습을 통해 누적 보상을 최대화하는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policy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탐색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2050" name="Picture 2" descr="인공지능(AI)/머신러닝] 지도학습, 비지도학습,강화학습이란? : 네이버 블로그">
            <a:extLst>
              <a:ext uri="{FF2B5EF4-FFF2-40B4-BE49-F238E27FC236}">
                <a16:creationId xmlns:a16="http://schemas.microsoft.com/office/drawing/2014/main" id="{FE92E29D-E400-4662-233D-DC3070E44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045" y="4724400"/>
            <a:ext cx="10176175" cy="5291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#1. Backgrounds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/>
              <p:nvPr/>
            </p:nvSpPr>
            <p:spPr>
              <a:xfrm>
                <a:off x="164955" y="1469573"/>
                <a:ext cx="16888605" cy="78790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ko-KR" altLang="en-US" sz="28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용어정리</a:t>
                </a:r>
                <a:endParaRPr lang="en-US" altLang="ko-KR" sz="2800" b="1" dirty="0">
                  <a:solidFill>
                    <a:srgbClr val="00462A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altLang="ko-KR" sz="500" b="1" dirty="0">
                  <a:solidFill>
                    <a:srgbClr val="00462A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altLang="ko-KR" sz="400" b="1" dirty="0">
                  <a:solidFill>
                    <a:srgbClr val="00462A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환경</a:t>
                </a:r>
                <a:r>
                  <a:rPr lang="en-US" altLang="ko-KR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(environment, </a:t>
                </a:r>
                <a14:m>
                  <m:oMath xmlns:m="http://schemas.openxmlformats.org/officeDocument/2006/math">
                    <m:r>
                      <a:rPr lang="en-US" altLang="ko-KR" sz="26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𝜀</m:t>
                    </m:r>
                  </m:oMath>
                </a14:m>
                <a:r>
                  <a:rPr lang="en-US" altLang="ko-KR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에이전트가 다양한 행동을 해보고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그에 따른 결과를 관측할 수 있는 시뮬레이터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3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에이전트</a:t>
                </a:r>
                <a:r>
                  <a:rPr lang="en-US" altLang="ko-KR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(agent)</a:t>
                </a:r>
              </a:p>
              <a:p>
                <a:pPr lvl="1"/>
                <a:r>
                  <a:rPr lang="en-US" altLang="ko-KR" sz="20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상태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(state)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라고 하는 다양한 상황 안에서 행동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(action)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취하며 조금씩 학습해 나가는 주체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행동에 대한 응답으로 양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(+)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이나 음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(-)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또는 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0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보상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(reward)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돌려받음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3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상태</a:t>
                </a:r>
                <a:r>
                  <a:rPr lang="en-US" altLang="ko-KR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(state,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6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6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  <m:sub>
                        <m:r>
                          <a:rPr lang="en-US" altLang="ko-KR" sz="26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</a:p>
              <a:p>
                <a:pPr lvl="1"/>
                <a:r>
                  <a:rPr lang="en-US" altLang="ko-KR" sz="20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에이전트가 관찰할 수 있는 상태의 집합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𝑆</m:t>
                        </m:r>
                      </m:e>
                      <m:sub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dPr>
                      <m:e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∈</m:t>
                        </m:r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𝑆</m:t>
                        </m:r>
                      </m:e>
                    </m:d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𝑆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: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𝑠𝑒𝑡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𝑜𝑓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𝑎𝑙𝑙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𝑠𝑡𝑎𝑡𝑒𝑠</m:t>
                    </m:r>
                  </m:oMath>
                </a14:m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시간에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따라 변화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3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행동</a:t>
                </a:r>
                <a:r>
                  <a:rPr lang="en-US" altLang="ko-KR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(action,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6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6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6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</a:p>
              <a:p>
                <a:pPr lvl="1"/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에이전트가 상태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  <m:sub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 취할 수 있는 동작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𝐴</m:t>
                        </m:r>
                      </m:e>
                      <m:sub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dPr>
                      <m:e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∈</m:t>
                        </m:r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𝐴</m:t>
                        </m:r>
                      </m:e>
                    </m:d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𝐴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: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𝑠𝑒𝑡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𝑜𝑓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𝑎𝑙𝑙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𝑎𝑐𝑡𝑖𝑜𝑛𝑠</m:t>
                    </m:r>
                  </m:oMath>
                </a14:m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3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보상</a:t>
                </a:r>
                <a:r>
                  <a:rPr lang="en-US" altLang="ko-KR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(reward,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6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6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6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에이전트의 행동에 대한 피드백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  -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리턴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(return):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각 상태에서의 보상에 대한 총합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endParaRPr lang="en-US" altLang="ko-KR" sz="3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정책</a:t>
                </a:r>
                <a:r>
                  <a:rPr lang="en-US" altLang="ko-KR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(policy,</a:t>
                </a:r>
                <a:r>
                  <a:rPr lang="ko-KR" altLang="en-US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ko-KR" altLang="en-US" sz="260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𝜋</m:t>
                    </m:r>
                  </m:oMath>
                </a14:m>
                <a:r>
                  <a:rPr lang="en-US" altLang="ko-KR" sz="26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-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에이전트가 특정 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state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 어떤 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action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취할 지 결정하게 하는 규칙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    - 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각각의 상태마다 행동 분포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행동이 선택될 확률</a:t>
                </a:r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표현하는 함수</a:t>
                </a:r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   </a:t>
                </a:r>
                <a14:m>
                  <m:oMath xmlns:m="http://schemas.openxmlformats.org/officeDocument/2006/math"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𝜋</m:t>
                    </m:r>
                    <m:d>
                      <m:dPr>
                        <m:ctrlP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dPr>
                      <m:e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e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</m:d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𝑃</m:t>
                    </m:r>
                    <m:d>
                      <m:dPr>
                        <m:ctrlP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𝑡</m:t>
                            </m:r>
                          </m:sub>
                        </m:sSub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=</m:t>
                        </m:r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e>
                        <m:sSub>
                          <m:sSubPr>
                            <m:ctrlP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ko-KR" sz="22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𝑡</m:t>
                            </m:r>
                          </m:sub>
                        </m:sSub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=</m:t>
                        </m:r>
                        <m:r>
                          <a:rPr lang="en-US" altLang="ko-KR" sz="2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</m:d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: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𝑠𝑡𝑎𝑡𝑒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:</m:t>
                    </m:r>
                    <m:r>
                      <a:rPr lang="en-US" altLang="ko-KR" sz="22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𝑎𝑐𝑡𝑖𝑜𝑛</m:t>
                    </m:r>
                  </m:oMath>
                </a14:m>
                <a:endParaRPr lang="en-US" altLang="ko-KR" sz="22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5" y="1469573"/>
                <a:ext cx="16888605" cy="7879080"/>
              </a:xfrm>
              <a:prstGeom prst="rect">
                <a:avLst/>
              </a:prstGeom>
              <a:blipFill>
                <a:blip r:embed="rId4"/>
                <a:stretch>
                  <a:fillRect l="-650" t="-77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6" name="Picture 4">
            <a:extLst>
              <a:ext uri="{FF2B5EF4-FFF2-40B4-BE49-F238E27FC236}">
                <a16:creationId xmlns:a16="http://schemas.microsoft.com/office/drawing/2014/main" id="{8C43ED5F-E6A1-9A80-0A2F-B66A3301C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0065" y="4390871"/>
            <a:ext cx="7368210" cy="4275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462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#1. Backgrounds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/>
              <p:nvPr/>
            </p:nvSpPr>
            <p:spPr>
              <a:xfrm>
                <a:off x="164955" y="1527630"/>
                <a:ext cx="16888605" cy="41088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ko-KR" altLang="en-US" sz="3200" b="1" dirty="0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강화학습의 기본 </a:t>
                </a:r>
                <a:r>
                  <a:rPr lang="ko-KR" altLang="en-US" sz="3200" b="1" dirty="0" err="1">
                    <a:solidFill>
                      <a:srgbClr val="00462A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매커니즘</a:t>
                </a:r>
                <a:endParaRPr lang="en-US" altLang="ko-KR" sz="3200" b="1" dirty="0">
                  <a:solidFill>
                    <a:srgbClr val="00462A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altLang="ko-KR" sz="500" b="1" dirty="0">
                  <a:solidFill>
                    <a:srgbClr val="00462A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입력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(image, Atari emulator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내부 사정에 대한 간접적 정보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바탕으로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agent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는 각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time step(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𝑡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마다 할 수 있는 행동들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𝐴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=1, ⋯, 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𝐾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 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중 한 가지를 선택하여 행함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이후 행동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 대한 보상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𝑟</m:t>
                        </m:r>
                      </m:e>
                      <m:sub>
                        <m:r>
                          <a:rPr lang="en-US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를 받고 상태를 갱신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  <m:sub>
                        <m:r>
                          <a:rPr lang="en-US" altLang="ko-KR" sz="28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agent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가 오직 현재의 장면만을 관찰하면 전체적인 상황을 이해하기 어려움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→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action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sequence(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1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</m:t>
                    </m:r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1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</m:t>
                    </m:r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2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</m:t>
                    </m:r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2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⋯, </m:t>
                    </m:r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−1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로 관찰하고 이를 통해 학습을 진행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미래 보상을 최대화하는 행동을 선택하도록 학습을 진행해 나감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강화 학습의 문제들은 </a:t>
                </a:r>
                <a:r>
                  <a:rPr lang="ko-KR" altLang="en-US" sz="28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마르코프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결정 과정으로 표현됨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lvl="1"/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	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→ </a:t>
                </a:r>
                <a:r>
                  <a:rPr lang="ko-KR" altLang="en-US" sz="2800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마르코프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결정 과정에 학습 개념을 추가한 것</a:t>
                </a:r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38C5B0-BE12-37DF-5007-D24EF502E0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55" y="1527630"/>
                <a:ext cx="16888605" cy="4108817"/>
              </a:xfrm>
              <a:prstGeom prst="rect">
                <a:avLst/>
              </a:prstGeom>
              <a:blipFill>
                <a:blip r:embed="rId4"/>
                <a:stretch>
                  <a:fillRect l="-830" t="-1929" b="-326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그림 5">
            <a:extLst>
              <a:ext uri="{FF2B5EF4-FFF2-40B4-BE49-F238E27FC236}">
                <a16:creationId xmlns:a16="http://schemas.microsoft.com/office/drawing/2014/main" id="{8C80B63E-1147-A829-87AB-AC4421F090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8040" y="5798339"/>
            <a:ext cx="9636314" cy="410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132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#1. Backgrounds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600200"/>
            <a:ext cx="16888605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 err="1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마르코프</a:t>
            </a:r>
            <a:r>
              <a:rPr lang="ko-KR" altLang="en-US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결정 과정</a:t>
            </a:r>
            <a:endParaRPr lang="en-US" altLang="ko-KR" sz="3200" b="1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500" b="1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ko-KR" altLang="en-US" sz="2800" b="1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마르코프</a:t>
            </a:r>
            <a:r>
              <a:rPr lang="ko-KR" altLang="en-US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프로세스</a:t>
            </a:r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(MP, =</a:t>
            </a:r>
            <a:r>
              <a:rPr lang="ko-KR" altLang="en-US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Markov</a:t>
            </a:r>
            <a:r>
              <a:rPr lang="ko-KR" altLang="en-US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Chain)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어떤 상태가 일정한 간격으로 변하고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다음 상태는 현재 상태에만 의존하는 확률적 변화 상태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과거에 무슨 일이 일어났는지에 대해서는 전혀 관심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x</a:t>
            </a:r>
          </a:p>
          <a:p>
            <a:pPr lvl="1"/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ko-KR" altLang="en-US" sz="2800" b="1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마르코프</a:t>
            </a:r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보상 과정</a:t>
            </a:r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(MRP)</a:t>
            </a: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-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마르코프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과정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+ </a:t>
            </a:r>
            <a:r>
              <a:rPr lang="ko-KR" altLang="en-US" sz="24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보상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(reward,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좋고 나쁨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이동 결과의 좋고 나쁨에 대해 보상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혹은 벌칙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주는 것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endParaRPr lang="en-US" altLang="ko-KR" sz="1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ko-KR" altLang="en-US" sz="2800" b="1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마르코프</a:t>
            </a:r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결정 과정</a:t>
            </a:r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(MDP)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마르코프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보상 과정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+ </a:t>
            </a:r>
            <a:r>
              <a:rPr lang="ko-KR" altLang="en-US" sz="24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행동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정의된 문제에 대해 각 상태마다 전체적인 보상을 최대화하는 행동이 무엇인지 결정하는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것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4098" name="Picture 2" descr="Understanding Markov Decision Processes | by Rafał Buczyński | Python in  Plain English">
            <a:extLst>
              <a:ext uri="{FF2B5EF4-FFF2-40B4-BE49-F238E27FC236}">
                <a16:creationId xmlns:a16="http://schemas.microsoft.com/office/drawing/2014/main" id="{5752B8CF-DB42-30C2-2D56-C17F54CE01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52155" y="6465483"/>
            <a:ext cx="5001405" cy="335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67A9252-D157-26DB-EB6D-544D34E332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4094" y="3502932"/>
            <a:ext cx="10706100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624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#1. Backgrounds</a:t>
            </a:r>
            <a:endParaRPr lang="ko-KR" altLang="en-US" sz="5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8C5B0-BE12-37DF-5007-D24EF502E03E}"/>
              </a:ext>
            </a:extLst>
          </p:cNvPr>
          <p:cNvSpPr txBox="1"/>
          <p:nvPr/>
        </p:nvSpPr>
        <p:spPr>
          <a:xfrm>
            <a:off x="164955" y="1498600"/>
            <a:ext cx="168886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RL </a:t>
            </a:r>
            <a:r>
              <a:rPr lang="ko-KR" altLang="en-US" sz="3200" b="1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구조도</a:t>
            </a:r>
            <a:endParaRPr lang="en-US" altLang="ko-KR" sz="3200" b="1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E7C9033-BC1F-3F88-D3DB-0BFD6CF97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91" y="2083374"/>
            <a:ext cx="15162131" cy="798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C78BD3-04AA-F5ED-7E3E-D9BB5453DA77}"/>
              </a:ext>
            </a:extLst>
          </p:cNvPr>
          <p:cNvSpPr txBox="1"/>
          <p:nvPr/>
        </p:nvSpPr>
        <p:spPr>
          <a:xfrm>
            <a:off x="5297350" y="3448556"/>
            <a:ext cx="6623812" cy="1514929"/>
          </a:xfrm>
          <a:prstGeom prst="rect">
            <a:avLst/>
          </a:prstGeom>
          <a:noFill/>
          <a:ln w="38100">
            <a:solidFill>
              <a:srgbClr val="00462A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2B8F88-B3F4-878F-B941-C416B354795E}"/>
              </a:ext>
            </a:extLst>
          </p:cNvPr>
          <p:cNvSpPr txBox="1"/>
          <p:nvPr/>
        </p:nvSpPr>
        <p:spPr>
          <a:xfrm>
            <a:off x="5718629" y="5558971"/>
            <a:ext cx="2612572" cy="1219289"/>
          </a:xfrm>
          <a:prstGeom prst="rect">
            <a:avLst/>
          </a:prstGeom>
          <a:noFill/>
          <a:ln w="38100">
            <a:solidFill>
              <a:srgbClr val="00462A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8F3D6A-CD05-551D-E2FB-B275578DFE75}"/>
              </a:ext>
            </a:extLst>
          </p:cNvPr>
          <p:cNvSpPr txBox="1"/>
          <p:nvPr/>
        </p:nvSpPr>
        <p:spPr>
          <a:xfrm>
            <a:off x="7576457" y="6894464"/>
            <a:ext cx="2068286" cy="783594"/>
          </a:xfrm>
          <a:prstGeom prst="rect">
            <a:avLst/>
          </a:prstGeom>
          <a:noFill/>
          <a:ln w="38100">
            <a:solidFill>
              <a:srgbClr val="00462A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1282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3178</Words>
  <Application>Microsoft Office PowerPoint</Application>
  <PresentationFormat>사용자 지정</PresentationFormat>
  <Paragraphs>471</Paragraphs>
  <Slides>35</Slides>
  <Notes>35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2" baseType="lpstr">
      <vt:lpstr>a아시아헤드1</vt:lpstr>
      <vt:lpstr>a아시아헤드2</vt:lpstr>
      <vt:lpstr>a아시아헤드4</vt:lpstr>
      <vt:lpstr>Arial</vt:lpstr>
      <vt:lpstr>Cambria Math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차수빈(통계학과)</cp:lastModifiedBy>
  <cp:revision>754</cp:revision>
  <dcterms:created xsi:type="dcterms:W3CDTF">2022-02-26T11:26:54Z</dcterms:created>
  <dcterms:modified xsi:type="dcterms:W3CDTF">2024-05-20T15:35:40Z</dcterms:modified>
</cp:coreProperties>
</file>